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8" r:id="rId2"/>
    <p:sldId id="259" r:id="rId3"/>
    <p:sldId id="260" r:id="rId4"/>
    <p:sldId id="257" r:id="rId5"/>
    <p:sldId id="261" r:id="rId6"/>
    <p:sldId id="262" r:id="rId7"/>
    <p:sldId id="277" r:id="rId8"/>
    <p:sldId id="264" r:id="rId9"/>
    <p:sldId id="266" r:id="rId10"/>
    <p:sldId id="268" r:id="rId11"/>
    <p:sldId id="270" r:id="rId12"/>
    <p:sldId id="272" r:id="rId13"/>
    <p:sldId id="274" r:id="rId14"/>
    <p:sldId id="276" r:id="rId15"/>
    <p:sldId id="279" r:id="rId16"/>
    <p:sldId id="278"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5EB94C3-F99C-4E02-B53A-C369A8EDDF59}" type="datetimeFigureOut">
              <a:rPr lang="en-US" smtClean="0"/>
              <a:t>10/22/2010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32D9D96-E0E7-4295-8076-A63DD44A93B3}"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3C92AD8-4C92-46AF-B7A7-11256A07AEDF}" type="slidenum">
              <a:rPr lang="en-US" smtClean="0"/>
              <a:pPr/>
              <a:t>8</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3C92AD8-4C92-46AF-B7A7-11256A07AEDF}" type="slidenum">
              <a:rPr lang="en-US" smtClean="0"/>
              <a:pPr/>
              <a:t>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3C92AD8-4C92-46AF-B7A7-11256A07AEDF}" type="slidenum">
              <a:rPr lang="en-US" smtClean="0"/>
              <a:pPr/>
              <a:t>10</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3C92AD8-4C92-46AF-B7A7-11256A07AEDF}" type="slidenum">
              <a:rPr lang="en-US" smtClean="0"/>
              <a:pPr/>
              <a:t>11</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3C92AD8-4C92-46AF-B7A7-11256A07AEDF}" type="slidenum">
              <a:rPr lang="en-US" smtClean="0"/>
              <a:pPr/>
              <a:t>12</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3C92AD8-4C92-46AF-B7A7-11256A07AEDF}" type="slidenum">
              <a:rPr lang="en-US" smtClean="0"/>
              <a:pPr/>
              <a:t>13</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3C92AD8-4C92-46AF-B7A7-11256A07AEDF}" type="slidenum">
              <a:rPr lang="en-US" smtClean="0"/>
              <a:pPr/>
              <a:t>14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302D0EB5-E5CF-46B7-BD83-9625BFACE696}" type="datetimeFigureOut">
              <a:rPr lang="en-US" smtClean="0"/>
              <a:pPr/>
              <a:t>10/22/2010</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4B22ED4E-9396-471C-94B7-CCBA773D3851}"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02D0EB5-E5CF-46B7-BD83-9625BFACE696}" type="datetimeFigureOut">
              <a:rPr lang="en-US" smtClean="0"/>
              <a:pPr/>
              <a:t>10/22/2010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22ED4E-9396-471C-94B7-CCBA773D385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02D0EB5-E5CF-46B7-BD83-9625BFACE696}" type="datetimeFigureOut">
              <a:rPr lang="en-US" smtClean="0"/>
              <a:pPr/>
              <a:t>10/22/2010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22ED4E-9396-471C-94B7-CCBA773D385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02D0EB5-E5CF-46B7-BD83-9625BFACE696}" type="datetimeFigureOut">
              <a:rPr lang="en-US" smtClean="0"/>
              <a:pPr/>
              <a:t>10/22/2010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22ED4E-9396-471C-94B7-CCBA773D385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02D0EB5-E5CF-46B7-BD83-9625BFACE696}" type="datetimeFigureOut">
              <a:rPr lang="en-US" smtClean="0"/>
              <a:pPr/>
              <a:t>10/22/2010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4B22ED4E-9396-471C-94B7-CCBA773D385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02D0EB5-E5CF-46B7-BD83-9625BFACE696}" type="datetimeFigureOut">
              <a:rPr lang="en-US" smtClean="0"/>
              <a:pPr/>
              <a:t>10/22/2010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22ED4E-9396-471C-94B7-CCBA773D385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02D0EB5-E5CF-46B7-BD83-9625BFACE696}" type="datetimeFigureOut">
              <a:rPr lang="en-US" smtClean="0"/>
              <a:pPr/>
              <a:t>10/22/2010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B22ED4E-9396-471C-94B7-CCBA773D385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02D0EB5-E5CF-46B7-BD83-9625BFACE696}" type="datetimeFigureOut">
              <a:rPr lang="en-US" smtClean="0"/>
              <a:pPr/>
              <a:t>10/22/2010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B22ED4E-9396-471C-94B7-CCBA773D385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2D0EB5-E5CF-46B7-BD83-9625BFACE696}" type="datetimeFigureOut">
              <a:rPr lang="en-US" smtClean="0"/>
              <a:pPr/>
              <a:t>10/22/2010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B22ED4E-9396-471C-94B7-CCBA773D385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02D0EB5-E5CF-46B7-BD83-9625BFACE696}" type="datetimeFigureOut">
              <a:rPr lang="en-US" smtClean="0"/>
              <a:pPr/>
              <a:t>10/22/2010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22ED4E-9396-471C-94B7-CCBA773D385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02D0EB5-E5CF-46B7-BD83-9625BFACE696}" type="datetimeFigureOut">
              <a:rPr lang="en-US" smtClean="0"/>
              <a:pPr/>
              <a:t>10/22/2010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22ED4E-9396-471C-94B7-CCBA773D385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302D0EB5-E5CF-46B7-BD83-9625BFACE696}" type="datetimeFigureOut">
              <a:rPr lang="en-US" smtClean="0"/>
              <a:pPr/>
              <a:t>10/22/2010</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4B22ED4E-9396-471C-94B7-CCBA773D3851}"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goodcommitment.tv/wordpress/wp-content/uploads/2007/10/chimpanzee_thinking_poster.jpg"/>
          <p:cNvPicPr>
            <a:picLocks noChangeAspect="1" noChangeArrowheads="1"/>
          </p:cNvPicPr>
          <p:nvPr/>
        </p:nvPicPr>
        <p:blipFill>
          <a:blip r:embed="rId2" cstate="print"/>
          <a:srcRect/>
          <a:stretch>
            <a:fillRect/>
          </a:stretch>
        </p:blipFill>
        <p:spPr bwMode="auto">
          <a:xfrm>
            <a:off x="2438400" y="1838228"/>
            <a:ext cx="3838575" cy="4916971"/>
          </a:xfrm>
          <a:prstGeom prst="rect">
            <a:avLst/>
          </a:prstGeom>
          <a:noFill/>
        </p:spPr>
      </p:pic>
      <p:sp>
        <p:nvSpPr>
          <p:cNvPr id="2" name="Title 1"/>
          <p:cNvSpPr>
            <a:spLocks noGrp="1"/>
          </p:cNvSpPr>
          <p:nvPr>
            <p:ph type="ctrTitle"/>
          </p:nvPr>
        </p:nvSpPr>
        <p:spPr>
          <a:xfrm>
            <a:off x="609600" y="533400"/>
            <a:ext cx="7772400" cy="1470025"/>
          </a:xfrm>
        </p:spPr>
        <p:txBody>
          <a:bodyPr/>
          <a:lstStyle/>
          <a:p>
            <a:r>
              <a:rPr lang="en-US" dirty="0" smtClean="0"/>
              <a:t>What is Archetypal Analysis?</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1295400"/>
            <a:ext cx="7162800" cy="3416320"/>
          </a:xfrm>
          <a:prstGeom prst="rect">
            <a:avLst/>
          </a:prstGeom>
        </p:spPr>
        <p:txBody>
          <a:bodyPr wrap="square">
            <a:spAutoFit/>
          </a:bodyPr>
          <a:lstStyle/>
          <a:p>
            <a:pPr lvl="0">
              <a:buFont typeface="Arial" pitchFamily="34" charset="0"/>
              <a:buChar char="•"/>
            </a:pPr>
            <a:r>
              <a:rPr lang="en-US" sz="2400" dirty="0" smtClean="0"/>
              <a:t>English class (obvious) – interpreting author’s use of symbols</a:t>
            </a:r>
          </a:p>
          <a:p>
            <a:pPr lvl="0"/>
            <a:endParaRPr lang="en-US" sz="2400" dirty="0" smtClean="0"/>
          </a:p>
          <a:p>
            <a:pPr lvl="0">
              <a:buFont typeface="Arial" pitchFamily="34" charset="0"/>
              <a:buChar char="•"/>
            </a:pPr>
            <a:r>
              <a:rPr lang="en-US" sz="2400" dirty="0" smtClean="0"/>
              <a:t>Freshman English – mythology</a:t>
            </a:r>
          </a:p>
          <a:p>
            <a:pPr lvl="0"/>
            <a:endParaRPr lang="en-US" sz="2400" dirty="0" smtClean="0"/>
          </a:p>
          <a:p>
            <a:pPr lvl="0">
              <a:buFont typeface="Arial" pitchFamily="34" charset="0"/>
              <a:buChar char="•"/>
            </a:pPr>
            <a:r>
              <a:rPr lang="en-US" sz="2400" dirty="0" smtClean="0"/>
              <a:t>Western </a:t>
            </a:r>
            <a:r>
              <a:rPr lang="en-US" sz="2400" dirty="0" err="1" smtClean="0"/>
              <a:t>Civ</a:t>
            </a:r>
            <a:r>
              <a:rPr lang="en-US" sz="2400" dirty="0" smtClean="0"/>
              <a:t> – analyze ancient art</a:t>
            </a:r>
          </a:p>
          <a:p>
            <a:pPr lvl="0"/>
            <a:endParaRPr lang="en-US" sz="2400" dirty="0" smtClean="0"/>
          </a:p>
          <a:p>
            <a:pPr lvl="0">
              <a:buFont typeface="Arial" pitchFamily="34" charset="0"/>
              <a:buChar char="•"/>
            </a:pPr>
            <a:r>
              <a:rPr lang="en-US" sz="2400" dirty="0" smtClean="0"/>
              <a:t>Art class – Using recognized symbols to convey deeper meanings</a:t>
            </a:r>
            <a:endParaRPr lang="en-US" sz="2400" dirty="0"/>
          </a:p>
        </p:txBody>
      </p:sp>
      <p:sp>
        <p:nvSpPr>
          <p:cNvPr id="3" name="Rectangle 2"/>
          <p:cNvSpPr/>
          <p:nvPr/>
        </p:nvSpPr>
        <p:spPr>
          <a:xfrm>
            <a:off x="0" y="0"/>
            <a:ext cx="4257897" cy="923330"/>
          </a:xfrm>
          <a:prstGeom prst="rect">
            <a:avLst/>
          </a:prstGeom>
          <a:noFill/>
        </p:spPr>
        <p:txBody>
          <a:bodyPr wrap="none" lIns="91440" tIns="45720" rIns="91440" bIns="45720">
            <a:spAutoFit/>
          </a:bodyPr>
          <a:lstStyle/>
          <a:p>
            <a:pPr algn="ctr"/>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Past Classes</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 y="0"/>
            <a:ext cx="9144000" cy="1446550"/>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4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Where would I apply this </a:t>
            </a:r>
            <a:r>
              <a:rPr lang="en-US" sz="4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information</a:t>
            </a:r>
            <a:r>
              <a:rPr lang="en-US" sz="4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t>
            </a:r>
            <a:endParaRPr lang="en-US" sz="4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5" name="TextBox 4"/>
          <p:cNvSpPr txBox="1"/>
          <p:nvPr/>
        </p:nvSpPr>
        <p:spPr>
          <a:xfrm>
            <a:off x="838200" y="2590800"/>
            <a:ext cx="7467600" cy="3724096"/>
          </a:xfrm>
          <a:prstGeom prst="rect">
            <a:avLst/>
          </a:prstGeom>
          <a:noFill/>
        </p:spPr>
        <p:txBody>
          <a:bodyPr wrap="square" rtlCol="0">
            <a:spAutoFit/>
          </a:bodyPr>
          <a:lstStyle/>
          <a:p>
            <a:r>
              <a:rPr lang="en-US" sz="4400" dirty="0" smtClean="0"/>
              <a:t>Literature</a:t>
            </a:r>
          </a:p>
          <a:p>
            <a:pPr lvl="1">
              <a:buFont typeface="Arial" pitchFamily="34" charset="0"/>
              <a:buChar char="•"/>
            </a:pPr>
            <a:r>
              <a:rPr lang="en-US" sz="2800" dirty="0" smtClean="0"/>
              <a:t> Interpreting Literary Works</a:t>
            </a:r>
          </a:p>
          <a:p>
            <a:pPr lvl="1">
              <a:buFont typeface="Arial" pitchFamily="34" charset="0"/>
              <a:buChar char="•"/>
            </a:pPr>
            <a:r>
              <a:rPr lang="en-US" sz="2800" dirty="0" smtClean="0"/>
              <a:t> Apply to own writing</a:t>
            </a:r>
          </a:p>
          <a:p>
            <a:endParaRPr lang="en-US" sz="2800" dirty="0" smtClean="0"/>
          </a:p>
          <a:p>
            <a:r>
              <a:rPr lang="en-US" sz="4400" dirty="0" smtClean="0"/>
              <a:t>Historically</a:t>
            </a:r>
          </a:p>
          <a:p>
            <a:pPr lvl="1">
              <a:buFont typeface="Arial" pitchFamily="34" charset="0"/>
              <a:buChar char="•"/>
            </a:pPr>
            <a:r>
              <a:rPr lang="en-US" sz="2800" dirty="0" smtClean="0"/>
              <a:t> Ancient Civilizations</a:t>
            </a:r>
          </a:p>
          <a:p>
            <a:endParaRPr lang="en-US" dirty="0" smtClean="0"/>
          </a:p>
          <a:p>
            <a:endParaRPr lang="en-US"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5365572" cy="707886"/>
          </a:xfrm>
          <a:prstGeom prst="rect">
            <a:avLst/>
          </a:prstGeom>
          <a:noFill/>
        </p:spPr>
        <p:txBody>
          <a:bodyPr wrap="none" lIns="91440" tIns="45720" rIns="91440" bIns="45720">
            <a:spAutoFit/>
          </a:bodyPr>
          <a:lstStyle/>
          <a:p>
            <a:pPr algn="ctr"/>
            <a:r>
              <a:rPr lang="en-US" sz="40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Examples - Literature</a:t>
            </a:r>
            <a:endParaRPr lang="en-US" sz="40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 name="TextBox 4"/>
          <p:cNvSpPr txBox="1"/>
          <p:nvPr/>
        </p:nvSpPr>
        <p:spPr>
          <a:xfrm>
            <a:off x="304800" y="838200"/>
            <a:ext cx="8610600" cy="5262979"/>
          </a:xfrm>
          <a:prstGeom prst="rect">
            <a:avLst/>
          </a:prstGeom>
          <a:noFill/>
        </p:spPr>
        <p:txBody>
          <a:bodyPr wrap="square" rtlCol="0">
            <a:spAutoFit/>
          </a:bodyPr>
          <a:lstStyle/>
          <a:p>
            <a:pPr>
              <a:buFont typeface="Arial" pitchFamily="34" charset="0"/>
              <a:buChar char="•"/>
            </a:pPr>
            <a:r>
              <a:rPr lang="en-US" sz="2400" dirty="0" smtClean="0"/>
              <a:t> </a:t>
            </a:r>
            <a:r>
              <a:rPr lang="en-US" sz="2400" i="1" dirty="0" smtClean="0"/>
              <a:t>Lord of The Flies – </a:t>
            </a:r>
            <a:r>
              <a:rPr lang="en-US" sz="2400" dirty="0" smtClean="0"/>
              <a:t>William Golding </a:t>
            </a:r>
          </a:p>
          <a:p>
            <a:pPr lvl="1">
              <a:buFont typeface="Arial" pitchFamily="34" charset="0"/>
              <a:buChar char="•"/>
            </a:pPr>
            <a:r>
              <a:rPr lang="en-US" sz="2400" dirty="0" smtClean="0"/>
              <a:t>Ralph/Conch – Leadership</a:t>
            </a:r>
          </a:p>
          <a:p>
            <a:pPr lvl="1">
              <a:buFont typeface="Arial" pitchFamily="34" charset="0"/>
              <a:buChar char="•"/>
            </a:pPr>
            <a:r>
              <a:rPr lang="en-US" sz="2400" dirty="0" smtClean="0"/>
              <a:t>Jack – Savage</a:t>
            </a:r>
          </a:p>
          <a:p>
            <a:pPr lvl="1">
              <a:buFont typeface="Arial" pitchFamily="34" charset="0"/>
              <a:buChar char="•"/>
            </a:pPr>
            <a:r>
              <a:rPr lang="en-US" sz="2400" dirty="0" smtClean="0"/>
              <a:t>Piggy – Weakness</a:t>
            </a:r>
          </a:p>
          <a:p>
            <a:pPr lvl="1"/>
            <a:endParaRPr lang="en-US" sz="2400" dirty="0" smtClean="0"/>
          </a:p>
          <a:p>
            <a:pPr>
              <a:buFont typeface="Arial" pitchFamily="34" charset="0"/>
              <a:buChar char="•"/>
            </a:pPr>
            <a:r>
              <a:rPr lang="en-US" sz="2400" dirty="0" smtClean="0"/>
              <a:t> </a:t>
            </a:r>
            <a:r>
              <a:rPr lang="en-US" sz="2400" i="1" dirty="0" smtClean="0"/>
              <a:t>Once More to the Lake – </a:t>
            </a:r>
            <a:r>
              <a:rPr lang="en-US" sz="2400" dirty="0" smtClean="0"/>
              <a:t>George Orwell</a:t>
            </a:r>
          </a:p>
          <a:p>
            <a:endParaRPr lang="en-US" sz="2400" i="1" dirty="0" smtClean="0"/>
          </a:p>
          <a:p>
            <a:pPr>
              <a:buFont typeface="Arial" pitchFamily="34" charset="0"/>
              <a:buChar char="•"/>
            </a:pPr>
            <a:r>
              <a:rPr lang="en-US" sz="2400" dirty="0" smtClean="0"/>
              <a:t> </a:t>
            </a:r>
            <a:r>
              <a:rPr lang="en-US" sz="2400" i="1" dirty="0" smtClean="0"/>
              <a:t>The Great Gatsby – </a:t>
            </a:r>
            <a:r>
              <a:rPr lang="en-US" sz="2400" dirty="0" smtClean="0"/>
              <a:t>F. Scott. Fitzgerald</a:t>
            </a:r>
          </a:p>
          <a:p>
            <a:endParaRPr lang="en-US" sz="2400" dirty="0" smtClean="0"/>
          </a:p>
          <a:p>
            <a:pPr>
              <a:buFont typeface="Arial" pitchFamily="34" charset="0"/>
              <a:buChar char="•"/>
            </a:pPr>
            <a:r>
              <a:rPr lang="en-US" sz="2400" dirty="0" smtClean="0"/>
              <a:t> </a:t>
            </a:r>
            <a:r>
              <a:rPr lang="en-US" sz="2400" i="1" dirty="0" smtClean="0"/>
              <a:t>My </a:t>
            </a:r>
            <a:r>
              <a:rPr lang="en-US" sz="2400" i="1" dirty="0" smtClean="0"/>
              <a:t>Kinsman Major </a:t>
            </a:r>
            <a:r>
              <a:rPr lang="en-US" sz="2400" i="1" dirty="0" err="1" smtClean="0"/>
              <a:t>Molonoux</a:t>
            </a:r>
            <a:r>
              <a:rPr lang="en-US" sz="2400" i="1" dirty="0" smtClean="0"/>
              <a:t> </a:t>
            </a:r>
            <a:r>
              <a:rPr lang="en-US" sz="2400" i="1" dirty="0" smtClean="0"/>
              <a:t>– </a:t>
            </a:r>
            <a:r>
              <a:rPr lang="en-US" sz="2400" dirty="0" smtClean="0"/>
              <a:t>Nathaniel Hawthorn</a:t>
            </a:r>
          </a:p>
          <a:p>
            <a:endParaRPr lang="en-US" sz="2400" dirty="0" smtClean="0"/>
          </a:p>
          <a:p>
            <a:pPr>
              <a:buFont typeface="Arial" pitchFamily="34" charset="0"/>
              <a:buChar char="•"/>
            </a:pPr>
            <a:r>
              <a:rPr lang="en-US" sz="2400" dirty="0" smtClean="0"/>
              <a:t> </a:t>
            </a:r>
            <a:r>
              <a:rPr lang="en-US" sz="2400" i="1" dirty="0" smtClean="0"/>
              <a:t>The Scarlet Letter - </a:t>
            </a:r>
            <a:r>
              <a:rPr lang="en-US" sz="2400" dirty="0" smtClean="0"/>
              <a:t>Nathaniel Hawthorn</a:t>
            </a:r>
          </a:p>
          <a:p>
            <a:endParaRPr lang="en-US" sz="2400" i="1" dirty="0" smtClean="0"/>
          </a:p>
          <a:p>
            <a:pPr>
              <a:buFont typeface="Arial" pitchFamily="34" charset="0"/>
              <a:buChar char="•"/>
            </a:pPr>
            <a:r>
              <a:rPr lang="en-US" sz="2400" i="1" dirty="0" smtClean="0"/>
              <a:t> The Crucible – </a:t>
            </a:r>
            <a:r>
              <a:rPr lang="en-US" sz="2400" dirty="0" smtClean="0"/>
              <a:t>Arthur Miller</a:t>
            </a:r>
            <a:endParaRPr lang="en-US" sz="24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5767925" cy="707886"/>
          </a:xfrm>
          <a:prstGeom prst="rect">
            <a:avLst/>
          </a:prstGeom>
          <a:noFill/>
        </p:spPr>
        <p:txBody>
          <a:bodyPr wrap="none" lIns="91440" tIns="45720" rIns="91440" bIns="45720">
            <a:spAutoFit/>
          </a:bodyPr>
          <a:lstStyle/>
          <a:p>
            <a:pPr algn="ctr"/>
            <a:r>
              <a:rPr lang="en-US" sz="40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Examples – Real World</a:t>
            </a:r>
            <a:endParaRPr lang="en-US" sz="40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 name="TextBox 4"/>
          <p:cNvSpPr txBox="1"/>
          <p:nvPr/>
        </p:nvSpPr>
        <p:spPr>
          <a:xfrm>
            <a:off x="381000" y="1371600"/>
            <a:ext cx="7696200" cy="5447645"/>
          </a:xfrm>
          <a:prstGeom prst="rect">
            <a:avLst/>
          </a:prstGeom>
          <a:noFill/>
        </p:spPr>
        <p:txBody>
          <a:bodyPr wrap="square" rtlCol="0">
            <a:spAutoFit/>
          </a:bodyPr>
          <a:lstStyle/>
          <a:p>
            <a:pPr>
              <a:buFont typeface="Arial" pitchFamily="34" charset="0"/>
              <a:buChar char="•"/>
            </a:pPr>
            <a:r>
              <a:rPr lang="en-US" sz="2400" dirty="0" smtClean="0"/>
              <a:t> Political Speech</a:t>
            </a:r>
          </a:p>
          <a:p>
            <a:endParaRPr lang="en-US" sz="2400" dirty="0" smtClean="0"/>
          </a:p>
          <a:p>
            <a:pPr>
              <a:buFont typeface="Arial" pitchFamily="34" charset="0"/>
              <a:buChar char="•"/>
            </a:pPr>
            <a:r>
              <a:rPr lang="en-US" sz="2400" dirty="0" smtClean="0"/>
              <a:t> Money</a:t>
            </a:r>
          </a:p>
          <a:p>
            <a:pPr>
              <a:buFont typeface="Arial" pitchFamily="34" charset="0"/>
              <a:buChar char="•"/>
            </a:pPr>
            <a:endParaRPr lang="en-US" sz="2400" dirty="0" smtClean="0"/>
          </a:p>
          <a:p>
            <a:pPr>
              <a:buFont typeface="Arial" pitchFamily="34" charset="0"/>
              <a:buChar char="•"/>
            </a:pPr>
            <a:r>
              <a:rPr lang="en-US" sz="2400" dirty="0" smtClean="0"/>
              <a:t>Religion</a:t>
            </a:r>
          </a:p>
          <a:p>
            <a:endParaRPr lang="en-US" sz="2400" dirty="0" smtClean="0"/>
          </a:p>
          <a:p>
            <a:pPr>
              <a:buFont typeface="Arial" pitchFamily="34" charset="0"/>
              <a:buChar char="•"/>
            </a:pPr>
            <a:r>
              <a:rPr lang="en-US" sz="2400" dirty="0" smtClean="0"/>
              <a:t> News </a:t>
            </a:r>
          </a:p>
          <a:p>
            <a:pPr lvl="1">
              <a:buFont typeface="Arial" pitchFamily="34" charset="0"/>
              <a:buChar char="•"/>
            </a:pPr>
            <a:r>
              <a:rPr lang="en-US" sz="2400" dirty="0" smtClean="0"/>
              <a:t> News anchors</a:t>
            </a:r>
          </a:p>
          <a:p>
            <a:pPr lvl="1"/>
            <a:endParaRPr lang="en-US" sz="2400" dirty="0" smtClean="0"/>
          </a:p>
          <a:p>
            <a:pPr>
              <a:buFont typeface="Arial" pitchFamily="34" charset="0"/>
              <a:buChar char="•"/>
            </a:pPr>
            <a:r>
              <a:rPr lang="en-US" sz="2400" dirty="0" smtClean="0"/>
              <a:t> Source of National Unity/Patriotism</a:t>
            </a:r>
          </a:p>
          <a:p>
            <a:pPr lvl="1">
              <a:buFont typeface="Arial" pitchFamily="34" charset="0"/>
              <a:buChar char="•"/>
            </a:pPr>
            <a:r>
              <a:rPr lang="en-US" sz="2400" dirty="0" smtClean="0"/>
              <a:t> 9/11</a:t>
            </a:r>
          </a:p>
          <a:p>
            <a:pPr lvl="1">
              <a:buFont typeface="Arial" pitchFamily="34" charset="0"/>
              <a:buChar char="•"/>
            </a:pPr>
            <a:r>
              <a:rPr lang="en-US" sz="2400" dirty="0" smtClean="0"/>
              <a:t> Constitution</a:t>
            </a:r>
          </a:p>
          <a:p>
            <a:pPr lvl="1">
              <a:buFont typeface="Arial" pitchFamily="34" charset="0"/>
              <a:buChar char="•"/>
            </a:pPr>
            <a:r>
              <a:rPr lang="en-US" sz="2400" dirty="0" smtClean="0"/>
              <a:t> Flag</a:t>
            </a:r>
          </a:p>
          <a:p>
            <a:endParaRPr lang="en-US" dirty="0" smtClean="0"/>
          </a:p>
          <a:p>
            <a:endParaRPr lang="en-US" dirty="0"/>
          </a:p>
        </p:txBody>
      </p:sp>
      <p:pic>
        <p:nvPicPr>
          <p:cNvPr id="17410" name="Picture 2" descr="http://www.myrnaslist.com/wp-content/uploads/image/Twin%20Towers%20Sunrise.jpg"/>
          <p:cNvPicPr>
            <a:picLocks noChangeAspect="1" noChangeArrowheads="1"/>
          </p:cNvPicPr>
          <p:nvPr/>
        </p:nvPicPr>
        <p:blipFill>
          <a:blip r:embed="rId3" cstate="print"/>
          <a:srcRect/>
          <a:stretch>
            <a:fillRect/>
          </a:stretch>
        </p:blipFill>
        <p:spPr bwMode="auto">
          <a:xfrm>
            <a:off x="6019800" y="1371600"/>
            <a:ext cx="2514600" cy="3814418"/>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5615640" cy="707886"/>
          </a:xfrm>
          <a:prstGeom prst="rect">
            <a:avLst/>
          </a:prstGeom>
          <a:noFill/>
        </p:spPr>
        <p:txBody>
          <a:bodyPr wrap="none" lIns="91440" tIns="45720" rIns="91440" bIns="45720">
            <a:spAutoFit/>
          </a:bodyPr>
          <a:lstStyle/>
          <a:p>
            <a:pPr algn="ctr"/>
            <a:r>
              <a:rPr lang="en-US" sz="40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Examples – The Office</a:t>
            </a:r>
            <a:endParaRPr lang="en-US" sz="40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grpSp>
        <p:nvGrpSpPr>
          <p:cNvPr id="2" name="Group 16"/>
          <p:cNvGrpSpPr/>
          <p:nvPr/>
        </p:nvGrpSpPr>
        <p:grpSpPr>
          <a:xfrm>
            <a:off x="381000" y="609600"/>
            <a:ext cx="2245360" cy="2667000"/>
            <a:chOff x="381000" y="609600"/>
            <a:chExt cx="2245360" cy="2667000"/>
          </a:xfrm>
        </p:grpSpPr>
        <p:pic>
          <p:nvPicPr>
            <p:cNvPr id="25602" name="Picture 2" descr="http://imagine.kicbak.com/Stories/Images/TobyFlenderson.jpg"/>
            <p:cNvPicPr>
              <a:picLocks noChangeAspect="1" noChangeArrowheads="1"/>
            </p:cNvPicPr>
            <p:nvPr/>
          </p:nvPicPr>
          <p:blipFill>
            <a:blip r:embed="rId3" cstate="print"/>
            <a:srcRect/>
            <a:stretch>
              <a:fillRect/>
            </a:stretch>
          </p:blipFill>
          <p:spPr bwMode="auto">
            <a:xfrm>
              <a:off x="381000" y="990600"/>
              <a:ext cx="2245360" cy="2286000"/>
            </a:xfrm>
            <a:prstGeom prst="rect">
              <a:avLst/>
            </a:prstGeom>
            <a:noFill/>
          </p:spPr>
        </p:pic>
        <p:sp>
          <p:nvSpPr>
            <p:cNvPr id="8" name="TextBox 7"/>
            <p:cNvSpPr txBox="1"/>
            <p:nvPr/>
          </p:nvSpPr>
          <p:spPr>
            <a:xfrm>
              <a:off x="685800" y="609600"/>
              <a:ext cx="1727200" cy="439615"/>
            </a:xfrm>
            <a:prstGeom prst="rect">
              <a:avLst/>
            </a:prstGeom>
            <a:noFill/>
          </p:spPr>
          <p:txBody>
            <a:bodyPr wrap="square" rtlCol="0">
              <a:spAutoFit/>
            </a:bodyPr>
            <a:lstStyle/>
            <a:p>
              <a:r>
                <a:rPr lang="en-US" dirty="0" smtClean="0"/>
                <a:t>The outcast</a:t>
              </a:r>
              <a:endParaRPr lang="en-US" dirty="0"/>
            </a:p>
          </p:txBody>
        </p:sp>
      </p:grpSp>
      <p:grpSp>
        <p:nvGrpSpPr>
          <p:cNvPr id="3" name="Group 14"/>
          <p:cNvGrpSpPr/>
          <p:nvPr/>
        </p:nvGrpSpPr>
        <p:grpSpPr>
          <a:xfrm>
            <a:off x="5257800" y="3200400"/>
            <a:ext cx="3395417" cy="3200400"/>
            <a:chOff x="4453183" y="2209800"/>
            <a:chExt cx="2633417" cy="2819400"/>
          </a:xfrm>
        </p:grpSpPr>
        <p:pic>
          <p:nvPicPr>
            <p:cNvPr id="25604" name="Picture 4" descr="http://pretzelday.files.wordpress.com/2010/02/pretz7.jpg"/>
            <p:cNvPicPr>
              <a:picLocks noChangeAspect="1" noChangeArrowheads="1"/>
            </p:cNvPicPr>
            <p:nvPr/>
          </p:nvPicPr>
          <p:blipFill>
            <a:blip r:embed="rId4" cstate="print"/>
            <a:srcRect/>
            <a:stretch>
              <a:fillRect/>
            </a:stretch>
          </p:blipFill>
          <p:spPr bwMode="auto">
            <a:xfrm>
              <a:off x="4453183" y="2590800"/>
              <a:ext cx="2633417" cy="2438400"/>
            </a:xfrm>
            <a:prstGeom prst="rect">
              <a:avLst/>
            </a:prstGeom>
            <a:noFill/>
          </p:spPr>
        </p:pic>
        <p:sp>
          <p:nvSpPr>
            <p:cNvPr id="9" name="TextBox 8"/>
            <p:cNvSpPr txBox="1"/>
            <p:nvPr/>
          </p:nvSpPr>
          <p:spPr>
            <a:xfrm>
              <a:off x="5029200" y="2209800"/>
              <a:ext cx="1498862" cy="369332"/>
            </a:xfrm>
            <a:prstGeom prst="rect">
              <a:avLst/>
            </a:prstGeom>
            <a:noFill/>
          </p:spPr>
          <p:txBody>
            <a:bodyPr wrap="square" rtlCol="0">
              <a:spAutoFit/>
            </a:bodyPr>
            <a:lstStyle/>
            <a:p>
              <a:pPr algn="ctr"/>
              <a:r>
                <a:rPr lang="en-US" dirty="0" smtClean="0"/>
                <a:t>The hero</a:t>
              </a:r>
              <a:endParaRPr lang="en-US" dirty="0"/>
            </a:p>
          </p:txBody>
        </p:sp>
      </p:grpSp>
      <p:grpSp>
        <p:nvGrpSpPr>
          <p:cNvPr id="5" name="Group 15"/>
          <p:cNvGrpSpPr/>
          <p:nvPr/>
        </p:nvGrpSpPr>
        <p:grpSpPr>
          <a:xfrm>
            <a:off x="2971800" y="838200"/>
            <a:ext cx="3230336" cy="2286000"/>
            <a:chOff x="4419600" y="381000"/>
            <a:chExt cx="2544536" cy="1676400"/>
          </a:xfrm>
        </p:grpSpPr>
        <p:pic>
          <p:nvPicPr>
            <p:cNvPr id="25606" name="Picture 6" descr="http://img2.timeinc.net/ew/dynamic/imgs/080805/TV-sex-scenes/Office-Angela-Dwight_l.jpg"/>
            <p:cNvPicPr>
              <a:picLocks noChangeAspect="1" noChangeArrowheads="1"/>
            </p:cNvPicPr>
            <p:nvPr/>
          </p:nvPicPr>
          <p:blipFill>
            <a:blip r:embed="rId5" cstate="print"/>
            <a:srcRect/>
            <a:stretch>
              <a:fillRect/>
            </a:stretch>
          </p:blipFill>
          <p:spPr bwMode="auto">
            <a:xfrm>
              <a:off x="4724400" y="685800"/>
              <a:ext cx="1923143" cy="1371600"/>
            </a:xfrm>
            <a:prstGeom prst="rect">
              <a:avLst/>
            </a:prstGeom>
            <a:noFill/>
          </p:spPr>
        </p:pic>
        <p:sp>
          <p:nvSpPr>
            <p:cNvPr id="12" name="TextBox 11"/>
            <p:cNvSpPr txBox="1"/>
            <p:nvPr/>
          </p:nvSpPr>
          <p:spPr>
            <a:xfrm>
              <a:off x="4419600" y="381000"/>
              <a:ext cx="2544536" cy="369332"/>
            </a:xfrm>
            <a:prstGeom prst="rect">
              <a:avLst/>
            </a:prstGeom>
            <a:noFill/>
          </p:spPr>
          <p:txBody>
            <a:bodyPr wrap="square" rtlCol="0">
              <a:spAutoFit/>
            </a:bodyPr>
            <a:lstStyle/>
            <a:p>
              <a:pPr algn="ctr"/>
              <a:r>
                <a:rPr lang="en-US" dirty="0" smtClean="0"/>
                <a:t>Star-crossed lovers</a:t>
              </a:r>
              <a:endParaRPr lang="en-US" dirty="0"/>
            </a:p>
          </p:txBody>
        </p:sp>
      </p:grpSp>
      <p:grpSp>
        <p:nvGrpSpPr>
          <p:cNvPr id="6" name="Group 17"/>
          <p:cNvGrpSpPr/>
          <p:nvPr/>
        </p:nvGrpSpPr>
        <p:grpSpPr>
          <a:xfrm>
            <a:off x="838200" y="3886200"/>
            <a:ext cx="2906483" cy="2438399"/>
            <a:chOff x="457200" y="3352800"/>
            <a:chExt cx="2449283" cy="1676399"/>
          </a:xfrm>
        </p:grpSpPr>
        <p:sp>
          <p:nvSpPr>
            <p:cNvPr id="14" name="TextBox 13"/>
            <p:cNvSpPr txBox="1"/>
            <p:nvPr/>
          </p:nvSpPr>
          <p:spPr>
            <a:xfrm>
              <a:off x="533400" y="3352800"/>
              <a:ext cx="2133600" cy="369332"/>
            </a:xfrm>
            <a:prstGeom prst="rect">
              <a:avLst/>
            </a:prstGeom>
            <a:noFill/>
          </p:spPr>
          <p:txBody>
            <a:bodyPr wrap="square" rtlCol="0">
              <a:spAutoFit/>
            </a:bodyPr>
            <a:lstStyle/>
            <a:p>
              <a:pPr algn="ctr"/>
              <a:r>
                <a:rPr lang="en-US" dirty="0" smtClean="0"/>
                <a:t>The Villain</a:t>
              </a:r>
              <a:endParaRPr lang="en-US" dirty="0"/>
            </a:p>
          </p:txBody>
        </p:sp>
        <p:pic>
          <p:nvPicPr>
            <p:cNvPr id="2052" name="Picture 4" descr="http://www.ecorazzi.com/wp-content/uploads/2009/11/shurte.jpg"/>
            <p:cNvPicPr>
              <a:picLocks noChangeAspect="1" noChangeArrowheads="1"/>
            </p:cNvPicPr>
            <p:nvPr/>
          </p:nvPicPr>
          <p:blipFill>
            <a:blip r:embed="rId6" cstate="print"/>
            <a:srcRect/>
            <a:stretch>
              <a:fillRect/>
            </a:stretch>
          </p:blipFill>
          <p:spPr bwMode="auto">
            <a:xfrm>
              <a:off x="457200" y="3657600"/>
              <a:ext cx="2449283" cy="1371599"/>
            </a:xfrm>
            <a:prstGeom prst="rect">
              <a:avLst/>
            </a:prstGeom>
            <a:noFill/>
          </p:spPr>
        </p:pic>
      </p:grpSp>
      <p:grpSp>
        <p:nvGrpSpPr>
          <p:cNvPr id="7" name="Group 20"/>
          <p:cNvGrpSpPr/>
          <p:nvPr/>
        </p:nvGrpSpPr>
        <p:grpSpPr>
          <a:xfrm>
            <a:off x="6553200" y="228600"/>
            <a:ext cx="2590800" cy="2590800"/>
            <a:chOff x="6553200" y="228600"/>
            <a:chExt cx="2590800" cy="2590800"/>
          </a:xfrm>
        </p:grpSpPr>
        <p:pic>
          <p:nvPicPr>
            <p:cNvPr id="19" name="Picture 2" descr="http://www.wired.com/images/article/magazine/1605/gs_carell4_f.jpg"/>
            <p:cNvPicPr>
              <a:picLocks noChangeAspect="1" noChangeArrowheads="1"/>
            </p:cNvPicPr>
            <p:nvPr/>
          </p:nvPicPr>
          <p:blipFill>
            <a:blip r:embed="rId7" cstate="print"/>
            <a:srcRect/>
            <a:stretch>
              <a:fillRect/>
            </a:stretch>
          </p:blipFill>
          <p:spPr bwMode="auto">
            <a:xfrm>
              <a:off x="6858000" y="609600"/>
              <a:ext cx="1958340" cy="2209800"/>
            </a:xfrm>
            <a:prstGeom prst="rect">
              <a:avLst/>
            </a:prstGeom>
            <a:noFill/>
          </p:spPr>
        </p:pic>
        <p:sp>
          <p:nvSpPr>
            <p:cNvPr id="20" name="TextBox 19"/>
            <p:cNvSpPr txBox="1"/>
            <p:nvPr/>
          </p:nvSpPr>
          <p:spPr>
            <a:xfrm>
              <a:off x="6553200" y="228600"/>
              <a:ext cx="2590800" cy="369332"/>
            </a:xfrm>
            <a:prstGeom prst="rect">
              <a:avLst/>
            </a:prstGeom>
            <a:noFill/>
          </p:spPr>
          <p:txBody>
            <a:bodyPr wrap="square" rtlCol="0">
              <a:spAutoFit/>
            </a:bodyPr>
            <a:lstStyle/>
            <a:p>
              <a:pPr algn="ctr"/>
              <a:r>
                <a:rPr lang="en-US" dirty="0" smtClean="0"/>
                <a:t>The idiot</a:t>
              </a:r>
              <a:endParaRPr lang="en-US"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down)">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down)">
                                      <p:cBhvr>
                                        <p:cTn id="22" dur="500"/>
                                        <p:tgtEl>
                                          <p:spTgt spid="3"/>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down)">
                                      <p:cBhvr>
                                        <p:cTn id="2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http://www.hellothere.it/blog/wp-content/uploads/2009/07/the_end.jpg"/>
          <p:cNvPicPr>
            <a:picLocks noChangeAspect="1" noChangeArrowheads="1"/>
          </p:cNvPicPr>
          <p:nvPr/>
        </p:nvPicPr>
        <p:blipFill>
          <a:blip r:embed="rId2" cstate="print"/>
          <a:srcRect/>
          <a:stretch>
            <a:fillRect/>
          </a:stretch>
        </p:blipFill>
        <p:spPr bwMode="auto">
          <a:xfrm>
            <a:off x="63500" y="-136525"/>
            <a:ext cx="9080500" cy="6994525"/>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514600"/>
            <a:ext cx="8229600" cy="3154362"/>
          </a:xfrm>
        </p:spPr>
        <p:txBody>
          <a:bodyPr>
            <a:normAutofit/>
          </a:bodyPr>
          <a:lstStyle/>
          <a:p>
            <a:r>
              <a:rPr lang="en-US" dirty="0" smtClean="0"/>
              <a:t>BY : ALAN SHORTZ</a:t>
            </a:r>
            <a:r>
              <a:rPr lang="en-US" dirty="0" smtClean="0"/>
              <a:t/>
            </a:r>
            <a:br>
              <a:rPr lang="en-US" dirty="0" smtClean="0"/>
            </a:br>
            <a:r>
              <a:rPr lang="en-US" dirty="0" smtClean="0"/>
              <a:t>        GEORGE CIMINI</a:t>
            </a:r>
            <a:br>
              <a:rPr lang="en-US" dirty="0" smtClean="0"/>
            </a:br>
            <a:r>
              <a:rPr lang="en-US" sz="1600" dirty="0" smtClean="0"/>
              <a:t>Jon </a:t>
            </a:r>
            <a:r>
              <a:rPr lang="en-US" sz="1600" dirty="0" err="1" smtClean="0"/>
              <a:t>Dilger</a:t>
            </a:r>
            <a:r>
              <a:rPr lang="en-US" dirty="0" smtClean="0"/>
              <a:t/>
            </a:r>
            <a:br>
              <a:rPr lang="en-US" dirty="0" smtClean="0"/>
            </a:br>
            <a:r>
              <a:rPr lang="en-US" dirty="0" smtClean="0"/>
              <a:t/>
            </a:r>
            <a:br>
              <a:rPr lang="en-US" dirty="0" smtClean="0"/>
            </a:b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GET THIS!</a:t>
            </a:r>
            <a:endParaRPr lang="en-US" dirty="0"/>
          </a:p>
        </p:txBody>
      </p:sp>
      <p:sp>
        <p:nvSpPr>
          <p:cNvPr id="3" name="Content Placeholder 2"/>
          <p:cNvSpPr>
            <a:spLocks noGrp="1"/>
          </p:cNvSpPr>
          <p:nvPr>
            <p:ph idx="1"/>
          </p:nvPr>
        </p:nvSpPr>
        <p:spPr>
          <a:xfrm>
            <a:off x="609600" y="1828800"/>
            <a:ext cx="7543800" cy="3992563"/>
          </a:xfrm>
        </p:spPr>
        <p:txBody>
          <a:bodyPr>
            <a:normAutofit fontScale="85000" lnSpcReduction="10000"/>
          </a:bodyPr>
          <a:lstStyle/>
          <a:p>
            <a:r>
              <a:rPr lang="en-US" dirty="0" smtClean="0"/>
              <a:t>An Archetype it is a universal theme that manifests itself differently on an individual basis.</a:t>
            </a:r>
          </a:p>
          <a:p>
            <a:endParaRPr lang="en-US" dirty="0" smtClean="0"/>
          </a:p>
          <a:p>
            <a:r>
              <a:rPr lang="en-US" dirty="0" smtClean="0"/>
              <a:t>(In other words, an Archetype can be a theme, a character or a plot)</a:t>
            </a:r>
          </a:p>
          <a:p>
            <a:endParaRPr lang="en-US" dirty="0" smtClean="0"/>
          </a:p>
          <a:p>
            <a:r>
              <a:rPr lang="en-US" dirty="0" smtClean="0"/>
              <a:t> Archetype = Prototype</a:t>
            </a:r>
          </a:p>
          <a:p>
            <a:pPr>
              <a:buNone/>
            </a:pPr>
            <a:endParaRPr lang="en-US" dirty="0" smtClean="0"/>
          </a:p>
          <a:p>
            <a:pPr>
              <a:buNone/>
            </a:pPr>
            <a:r>
              <a:rPr lang="en-US" dirty="0" smtClean="0"/>
              <a:t/>
            </a:r>
            <a:br>
              <a:rPr lang="en-US" dirty="0" smtClean="0"/>
            </a:br>
            <a:endParaRPr lang="en-US" dirty="0" smtClean="0"/>
          </a:p>
          <a:p>
            <a:pPr>
              <a:buNone/>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Still Confused?</a:t>
            </a:r>
            <a:endParaRPr lang="en-US" dirty="0"/>
          </a:p>
        </p:txBody>
      </p:sp>
      <p:sp>
        <p:nvSpPr>
          <p:cNvPr id="3" name="Content Placeholder 2"/>
          <p:cNvSpPr>
            <a:spLocks noGrp="1"/>
          </p:cNvSpPr>
          <p:nvPr>
            <p:ph idx="1"/>
          </p:nvPr>
        </p:nvSpPr>
        <p:spPr/>
        <p:txBody>
          <a:bodyPr/>
          <a:lstStyle/>
          <a:p>
            <a:pPr>
              <a:buNone/>
            </a:pPr>
            <a:r>
              <a:rPr lang="en-US" dirty="0" smtClean="0"/>
              <a:t>Lets put this in context!</a:t>
            </a:r>
          </a:p>
          <a:p>
            <a:pPr>
              <a:buNone/>
            </a:pPr>
            <a:endParaRPr lang="en-US" dirty="0" smtClean="0"/>
          </a:p>
          <a:p>
            <a:pPr>
              <a:buNone/>
            </a:pPr>
            <a:endParaRPr lang="en-US" dirty="0"/>
          </a:p>
        </p:txBody>
      </p:sp>
      <p:sp>
        <p:nvSpPr>
          <p:cNvPr id="5" name="TextBox 4"/>
          <p:cNvSpPr txBox="1"/>
          <p:nvPr/>
        </p:nvSpPr>
        <p:spPr>
          <a:xfrm>
            <a:off x="1752600" y="3200400"/>
            <a:ext cx="5638800" cy="1569660"/>
          </a:xfrm>
          <a:prstGeom prst="rect">
            <a:avLst/>
          </a:prstGeom>
          <a:noFill/>
        </p:spPr>
        <p:txBody>
          <a:bodyPr wrap="square" rtlCol="0">
            <a:spAutoFit/>
          </a:bodyPr>
          <a:lstStyle/>
          <a:p>
            <a:r>
              <a:rPr lang="en-US" sz="3200" dirty="0" smtClean="0"/>
              <a:t>Here are some question one might ask from this analytical standpoint……..</a:t>
            </a:r>
            <a:endParaRPr lang="en-US" sz="32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1600" y="838200"/>
            <a:ext cx="6705600" cy="1446550"/>
          </a:xfrm>
          <a:prstGeom prst="rect">
            <a:avLst/>
          </a:prstGeom>
          <a:noFill/>
        </p:spPr>
        <p:txBody>
          <a:bodyPr wrap="square" rtlCol="0">
            <a:spAutoFit/>
          </a:bodyPr>
          <a:lstStyle/>
          <a:p>
            <a:pPr algn="ctr"/>
            <a:r>
              <a:rPr lang="en-US" sz="3200" dirty="0" smtClean="0"/>
              <a:t>Over the centuries what has this archetype come to represent?</a:t>
            </a:r>
          </a:p>
          <a:p>
            <a:endParaRPr lang="en-US" sz="2400" dirty="0" smtClean="0"/>
          </a:p>
        </p:txBody>
      </p:sp>
      <p:pic>
        <p:nvPicPr>
          <p:cNvPr id="1026" name="Picture 2" descr="http://www.spectrumglass.com/stained-glass/img/products/system96/136SF.JPG"/>
          <p:cNvPicPr>
            <a:picLocks noChangeAspect="1" noChangeArrowheads="1"/>
          </p:cNvPicPr>
          <p:nvPr/>
        </p:nvPicPr>
        <p:blipFill>
          <a:blip r:embed="rId2" cstate="print"/>
          <a:srcRect/>
          <a:stretch>
            <a:fillRect/>
          </a:stretch>
        </p:blipFill>
        <p:spPr bwMode="auto">
          <a:xfrm>
            <a:off x="2590800" y="2286000"/>
            <a:ext cx="4114800" cy="41148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219200" y="914400"/>
            <a:ext cx="6248400" cy="1077218"/>
          </a:xfrm>
          <a:prstGeom prst="rect">
            <a:avLst/>
          </a:prstGeom>
          <a:noFill/>
        </p:spPr>
        <p:txBody>
          <a:bodyPr wrap="square" rtlCol="0">
            <a:spAutoFit/>
          </a:bodyPr>
          <a:lstStyle/>
          <a:p>
            <a:pPr algn="ctr"/>
            <a:r>
              <a:rPr lang="en-US" sz="3200" dirty="0" smtClean="0"/>
              <a:t>What common archetype does this character represent?</a:t>
            </a:r>
            <a:endParaRPr lang="en-US" sz="3200" dirty="0"/>
          </a:p>
        </p:txBody>
      </p:sp>
      <p:pic>
        <p:nvPicPr>
          <p:cNvPr id="17412" name="Picture 4" descr="http://4.bp.blogspot.com/_NGjAHiIdpuQ/TE2PX8u5lDI/AAAAAAAABP0/61y8Org6gvw/s1600/cruella+de+vil.jpg"/>
          <p:cNvPicPr>
            <a:picLocks noChangeAspect="1" noChangeArrowheads="1"/>
          </p:cNvPicPr>
          <p:nvPr/>
        </p:nvPicPr>
        <p:blipFill>
          <a:blip r:embed="rId2" cstate="print"/>
          <a:srcRect/>
          <a:stretch>
            <a:fillRect/>
          </a:stretch>
        </p:blipFill>
        <p:spPr bwMode="auto">
          <a:xfrm>
            <a:off x="2286000" y="2667000"/>
            <a:ext cx="4191000" cy="314325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676400" y="838200"/>
            <a:ext cx="5943600" cy="1077218"/>
          </a:xfrm>
          <a:prstGeom prst="rect">
            <a:avLst/>
          </a:prstGeom>
          <a:noFill/>
        </p:spPr>
        <p:txBody>
          <a:bodyPr wrap="square" rtlCol="0">
            <a:spAutoFit/>
          </a:bodyPr>
          <a:lstStyle/>
          <a:p>
            <a:pPr algn="ctr"/>
            <a:r>
              <a:rPr lang="en-US" sz="3200" dirty="0" smtClean="0"/>
              <a:t>What is the common archetype for such an event?</a:t>
            </a:r>
            <a:endParaRPr lang="en-US" sz="3200" dirty="0"/>
          </a:p>
        </p:txBody>
      </p:sp>
      <p:pic>
        <p:nvPicPr>
          <p:cNvPr id="19458" name="Picture 2" descr="http://www.toonpool.com/user/856/files/flooding_139435.jpg"/>
          <p:cNvPicPr>
            <a:picLocks noChangeAspect="1" noChangeArrowheads="1"/>
          </p:cNvPicPr>
          <p:nvPr/>
        </p:nvPicPr>
        <p:blipFill>
          <a:blip r:embed="rId2" cstate="print"/>
          <a:srcRect/>
          <a:stretch>
            <a:fillRect/>
          </a:stretch>
        </p:blipFill>
        <p:spPr bwMode="auto">
          <a:xfrm>
            <a:off x="1752600" y="2133600"/>
            <a:ext cx="5372100" cy="4125773"/>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143000"/>
          </a:xfrm>
        </p:spPr>
        <p:txBody>
          <a:bodyPr>
            <a:noAutofit/>
          </a:bodyPr>
          <a:lstStyle/>
          <a:p>
            <a:r>
              <a:rPr lang="en-US" sz="4800" dirty="0" smtClean="0"/>
              <a:t>Who would ask these question?</a:t>
            </a:r>
            <a:endParaRPr lang="en-US" sz="4800" dirty="0"/>
          </a:p>
        </p:txBody>
      </p:sp>
      <p:sp>
        <p:nvSpPr>
          <p:cNvPr id="4" name="TextBox 3"/>
          <p:cNvSpPr txBox="1"/>
          <p:nvPr/>
        </p:nvSpPr>
        <p:spPr>
          <a:xfrm>
            <a:off x="838200" y="2438400"/>
            <a:ext cx="3124200" cy="4339650"/>
          </a:xfrm>
          <a:prstGeom prst="rect">
            <a:avLst/>
          </a:prstGeom>
          <a:noFill/>
        </p:spPr>
        <p:txBody>
          <a:bodyPr wrap="square" rtlCol="0">
            <a:spAutoFit/>
          </a:bodyPr>
          <a:lstStyle/>
          <a:p>
            <a:r>
              <a:rPr lang="en-US" sz="2400" dirty="0" smtClean="0"/>
              <a:t>One of the most prominent archetypal thinkers is a man name Carl Jung.</a:t>
            </a:r>
          </a:p>
          <a:p>
            <a:endParaRPr lang="en-US" dirty="0" smtClean="0"/>
          </a:p>
          <a:p>
            <a:r>
              <a:rPr lang="en-US" dirty="0" smtClean="0"/>
              <a:t>Jung believed that archetypes were the result of a collective unconscious In other words, he believed that people did not learn archetypes, but many were already known.  </a:t>
            </a:r>
          </a:p>
          <a:p>
            <a:endParaRPr lang="en-US" dirty="0" smtClean="0"/>
          </a:p>
          <a:p>
            <a:endParaRPr lang="en-US" dirty="0"/>
          </a:p>
        </p:txBody>
      </p:sp>
      <p:pic>
        <p:nvPicPr>
          <p:cNvPr id="1026" name="Picture 2" descr="http://www.notablebiographies.com/images/uewb_06_img0389.jpg"/>
          <p:cNvPicPr>
            <a:picLocks noChangeAspect="1" noChangeArrowheads="1"/>
          </p:cNvPicPr>
          <p:nvPr/>
        </p:nvPicPr>
        <p:blipFill>
          <a:blip r:embed="rId2" cstate="print"/>
          <a:srcRect/>
          <a:stretch>
            <a:fillRect/>
          </a:stretch>
        </p:blipFill>
        <p:spPr bwMode="auto">
          <a:xfrm>
            <a:off x="4848225" y="2286000"/>
            <a:ext cx="3457575" cy="4234387"/>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3170099"/>
          </a:xfrm>
          <a:prstGeom prst="rect">
            <a:avLst/>
          </a:prstGeom>
        </p:spPr>
        <p:txBody>
          <a:bodyPr wrap="square">
            <a:spAutoFit/>
          </a:bodyPr>
          <a:lstStyle/>
          <a:p>
            <a:r>
              <a:rPr lang="en-US" sz="3200" dirty="0" smtClean="0">
                <a:solidFill>
                  <a:srgbClr val="FFFF00"/>
                </a:solidFill>
                <a:latin typeface="Bazooka" pitchFamily="2" charset="0"/>
              </a:rPr>
              <a:t>Positives</a:t>
            </a:r>
          </a:p>
          <a:p>
            <a:pPr lvl="0">
              <a:buFont typeface="Arial" pitchFamily="34" charset="0"/>
              <a:buChar char="•"/>
            </a:pPr>
            <a:r>
              <a:rPr lang="en-US" dirty="0" smtClean="0"/>
              <a:t> </a:t>
            </a:r>
            <a:r>
              <a:rPr lang="en-US" sz="2400" dirty="0" smtClean="0"/>
              <a:t>Not verbal or written messages</a:t>
            </a:r>
          </a:p>
          <a:p>
            <a:pPr lvl="0"/>
            <a:endParaRPr lang="en-US" sz="2400" dirty="0" smtClean="0"/>
          </a:p>
          <a:p>
            <a:pPr lvl="0">
              <a:buFont typeface="Arial" pitchFamily="34" charset="0"/>
              <a:buChar char="•"/>
            </a:pPr>
            <a:r>
              <a:rPr lang="en-US" sz="2400" dirty="0" smtClean="0"/>
              <a:t> Primordial </a:t>
            </a:r>
          </a:p>
          <a:p>
            <a:pPr lvl="0"/>
            <a:endParaRPr lang="en-US" sz="2400" dirty="0" smtClean="0"/>
          </a:p>
          <a:p>
            <a:pPr lvl="0">
              <a:buFont typeface="Arial" pitchFamily="34" charset="0"/>
              <a:buChar char="•"/>
            </a:pPr>
            <a:r>
              <a:rPr lang="en-US" sz="2400" dirty="0" smtClean="0"/>
              <a:t> Anyone can use it</a:t>
            </a:r>
          </a:p>
          <a:p>
            <a:pPr lvl="0"/>
            <a:endParaRPr lang="en-US" sz="2400" dirty="0" smtClean="0"/>
          </a:p>
          <a:p>
            <a:pPr lvl="0">
              <a:buFont typeface="Arial" pitchFamily="34" charset="0"/>
              <a:buChar char="•"/>
            </a:pPr>
            <a:r>
              <a:rPr lang="en-US" sz="2400" dirty="0" smtClean="0"/>
              <a:t> Origin of religious ideas, other central concepts</a:t>
            </a:r>
          </a:p>
        </p:txBody>
      </p:sp>
      <p:sp>
        <p:nvSpPr>
          <p:cNvPr id="3" name="Rectangle 2"/>
          <p:cNvSpPr/>
          <p:nvPr/>
        </p:nvSpPr>
        <p:spPr>
          <a:xfrm>
            <a:off x="2514600" y="3124200"/>
            <a:ext cx="7239000" cy="3539430"/>
          </a:xfrm>
          <a:prstGeom prst="rect">
            <a:avLst/>
          </a:prstGeom>
        </p:spPr>
        <p:txBody>
          <a:bodyPr wrap="square">
            <a:spAutoFit/>
          </a:bodyPr>
          <a:lstStyle/>
          <a:p>
            <a:r>
              <a:rPr lang="en-US" sz="3200" dirty="0" smtClean="0">
                <a:solidFill>
                  <a:srgbClr val="FF0000"/>
                </a:solidFill>
                <a:latin typeface="Bazooka" pitchFamily="2" charset="0"/>
              </a:rPr>
              <a:t>Negatives</a:t>
            </a:r>
          </a:p>
          <a:p>
            <a:pPr lvl="0">
              <a:buFont typeface="Arial" pitchFamily="34" charset="0"/>
              <a:buChar char="•"/>
            </a:pPr>
            <a:r>
              <a:rPr lang="en-US" sz="2400" dirty="0" smtClean="0"/>
              <a:t> May differ across different cultures</a:t>
            </a:r>
          </a:p>
          <a:p>
            <a:pPr lvl="0"/>
            <a:endParaRPr lang="en-US" sz="2400" dirty="0" smtClean="0"/>
          </a:p>
          <a:p>
            <a:pPr lvl="0">
              <a:buFont typeface="Arial" pitchFamily="34" charset="0"/>
              <a:buChar char="•"/>
            </a:pPr>
            <a:r>
              <a:rPr lang="en-US" sz="2400" dirty="0" smtClean="0"/>
              <a:t> Failure to pay attention to other parts of literature</a:t>
            </a:r>
          </a:p>
          <a:p>
            <a:pPr lvl="0"/>
            <a:endParaRPr lang="en-US" sz="2400" dirty="0" smtClean="0"/>
          </a:p>
          <a:p>
            <a:pPr lvl="0">
              <a:buFont typeface="Arial" pitchFamily="34" charset="0"/>
              <a:buChar char="•"/>
            </a:pPr>
            <a:r>
              <a:rPr lang="en-US" sz="2400" dirty="0" smtClean="0"/>
              <a:t> Relies on stereotypes/fictional ideas? </a:t>
            </a:r>
          </a:p>
          <a:p>
            <a:pPr lvl="0"/>
            <a:endParaRPr lang="en-US" sz="2400" dirty="0" smtClean="0"/>
          </a:p>
          <a:p>
            <a:pPr lvl="0">
              <a:buFont typeface="Arial" pitchFamily="34" charset="0"/>
              <a:buChar char="•"/>
            </a:pPr>
            <a:r>
              <a:rPr lang="en-US" sz="2400" dirty="0" smtClean="0"/>
              <a:t>Too abstract, lose personal meaning</a:t>
            </a:r>
            <a:endParaRPr lang="en-US" sz="2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990600"/>
            <a:ext cx="9144000" cy="5324535"/>
          </a:xfrm>
          <a:prstGeom prst="rect">
            <a:avLst/>
          </a:prstGeom>
        </p:spPr>
        <p:txBody>
          <a:bodyPr wrap="square">
            <a:spAutoFit/>
          </a:bodyPr>
          <a:lstStyle/>
          <a:p>
            <a:pPr>
              <a:buFont typeface="Arial" pitchFamily="34" charset="0"/>
              <a:buChar char="•"/>
            </a:pPr>
            <a:r>
              <a:rPr lang="en-US" sz="2000" dirty="0" smtClean="0"/>
              <a:t>Archetypes can often convey messages that verbal and written information cannot.  Seeing something as simple as a clock, meaning time, or a man in black, hinting that he is evil.</a:t>
            </a:r>
          </a:p>
          <a:p>
            <a:endParaRPr lang="en-US" sz="2000" dirty="0" smtClean="0"/>
          </a:p>
          <a:p>
            <a:pPr>
              <a:buFont typeface="Arial" pitchFamily="34" charset="0"/>
              <a:buChar char="•"/>
            </a:pPr>
            <a:r>
              <a:rPr lang="en-US" sz="2000" dirty="0" smtClean="0"/>
              <a:t>Primordial: That is, we, as individuals, have these archetypal images ingrained in our understanding even before we are born. </a:t>
            </a:r>
          </a:p>
          <a:p>
            <a:endParaRPr lang="en-US" sz="2000" dirty="0" smtClean="0"/>
          </a:p>
          <a:p>
            <a:pPr>
              <a:buFont typeface="Arial" pitchFamily="34" charset="0"/>
              <a:buChar char="•"/>
            </a:pPr>
            <a:r>
              <a:rPr lang="en-US" sz="2000" dirty="0" smtClean="0"/>
              <a:t>The American Dream</a:t>
            </a:r>
          </a:p>
          <a:p>
            <a:endParaRPr lang="en-US" sz="2000" dirty="0" smtClean="0"/>
          </a:p>
          <a:p>
            <a:pPr>
              <a:buFont typeface="Arial" pitchFamily="34" charset="0"/>
              <a:buChar char="•"/>
            </a:pPr>
            <a:r>
              <a:rPr lang="en-US" sz="2000" dirty="0" smtClean="0"/>
              <a:t>“All the most powerful ideas in history go back to archetypes. This is particularly true of religious ideas, but the central concepts of science, philosophy, and ethics are no exception to this rule. In their present form they are variants of archetypal ideas created by consciously applying and adapting these ideas to reality. For it is the function of consciousness not only to recognize and assimilate the external world through the gateway of the senses, but to translate into visible reality the world within us.” – Carl Jung</a:t>
            </a:r>
            <a:endParaRPr lang="en-US" sz="2000" dirty="0"/>
          </a:p>
        </p:txBody>
      </p:sp>
      <p:sp>
        <p:nvSpPr>
          <p:cNvPr id="3" name="Rectangle 2"/>
          <p:cNvSpPr/>
          <p:nvPr/>
        </p:nvSpPr>
        <p:spPr>
          <a:xfrm>
            <a:off x="1371600" y="0"/>
            <a:ext cx="6266460" cy="923330"/>
          </a:xfrm>
          <a:prstGeom prst="rect">
            <a:avLst/>
          </a:prstGeom>
          <a:noFill/>
        </p:spPr>
        <p:txBody>
          <a:bodyPr wrap="none" lIns="91440" tIns="45720" rIns="91440" bIns="45720">
            <a:spAutoFit/>
          </a:bodyPr>
          <a:lstStyle/>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KNOW ALL OF THIS</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148</TotalTime>
  <Words>526</Words>
  <Application>Microsoft Office PowerPoint</Application>
  <PresentationFormat>On-screen Show (4:3)</PresentationFormat>
  <Paragraphs>101</Paragraphs>
  <Slides>16</Slides>
  <Notes>7</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Apex</vt:lpstr>
      <vt:lpstr>What is Archetypal Analysis?</vt:lpstr>
      <vt:lpstr>GET THIS!</vt:lpstr>
      <vt:lpstr>Still Confused?</vt:lpstr>
      <vt:lpstr>Slide 4</vt:lpstr>
      <vt:lpstr>Slide 5</vt:lpstr>
      <vt:lpstr>Slide 6</vt:lpstr>
      <vt:lpstr>Who would ask these question?</vt:lpstr>
      <vt:lpstr>Slide 8</vt:lpstr>
      <vt:lpstr>Slide 9</vt:lpstr>
      <vt:lpstr>Slide 10</vt:lpstr>
      <vt:lpstr>Slide 11</vt:lpstr>
      <vt:lpstr>Slide 12</vt:lpstr>
      <vt:lpstr>Slide 13</vt:lpstr>
      <vt:lpstr>Slide 14</vt:lpstr>
      <vt:lpstr>Slide 15</vt:lpstr>
      <vt:lpstr>BY : ALAN SHORTZ         GEORGE CIMINI Jon Dilger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ashortz</dc:creator>
  <cp:lastModifiedBy>ashortz</cp:lastModifiedBy>
  <cp:revision>34</cp:revision>
  <dcterms:created xsi:type="dcterms:W3CDTF">2010-10-14T17:48:18Z</dcterms:created>
  <dcterms:modified xsi:type="dcterms:W3CDTF">2010-10-22T13:56:18Z</dcterms:modified>
</cp:coreProperties>
</file>